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  <p:sldMasterId id="2147483664" r:id="rId4"/>
    <p:sldMasterId id="2147483674" r:id="rId5"/>
    <p:sldMasterId id="2147483679" r:id="rId6"/>
    <p:sldMasterId id="2147483682" r:id="rId7"/>
    <p:sldMasterId id="2147483684" r:id="rId8"/>
  </p:sldMasterIdLst>
  <p:notesMasterIdLst>
    <p:notesMasterId r:id="rId10"/>
  </p:notesMasterIdLst>
  <p:handoutMasterIdLst>
    <p:handoutMasterId r:id="rId25"/>
  </p:handoutMasterIdLst>
  <p:sldIdLst>
    <p:sldId id="603" r:id="rId9"/>
    <p:sldId id="2415" r:id="rId11"/>
    <p:sldId id="739" r:id="rId12"/>
    <p:sldId id="2354" r:id="rId13"/>
    <p:sldId id="2388" r:id="rId14"/>
    <p:sldId id="2393" r:id="rId15"/>
    <p:sldId id="2394" r:id="rId16"/>
    <p:sldId id="2416" r:id="rId17"/>
    <p:sldId id="2396" r:id="rId18"/>
    <p:sldId id="2400" r:id="rId19"/>
    <p:sldId id="2406" r:id="rId20"/>
    <p:sldId id="2408" r:id="rId21"/>
    <p:sldId id="2411" r:id="rId22"/>
    <p:sldId id="2413" r:id="rId23"/>
    <p:sldId id="582" r:id="rId24"/>
  </p:sldIdLst>
  <p:sldSz cx="1219644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D1D1A"/>
    <a:srgbClr val="595757"/>
    <a:srgbClr val="221815"/>
    <a:srgbClr val="91A2BF"/>
    <a:srgbClr val="66BA36"/>
    <a:srgbClr val="E4EBEA"/>
    <a:srgbClr val="C00000"/>
    <a:srgbClr val="FFFF00"/>
    <a:srgbClr val="FFFFFF"/>
    <a:srgbClr val="E90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72833802-FEF1-4C79-8D5D-14CF1EAF98D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95" autoAdjust="0"/>
    <p:restoredTop sz="96291" autoAdjust="0"/>
  </p:normalViewPr>
  <p:slideViewPr>
    <p:cSldViewPr snapToGrid="0" snapToObjects="1">
      <p:cViewPr varScale="1">
        <p:scale>
          <a:sx n="126" d="100"/>
          <a:sy n="126" d="100"/>
        </p:scale>
        <p:origin x="224" y="2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1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0" Type="http://schemas.openxmlformats.org/officeDocument/2006/relationships/slide" Target="slides/slide11.xml"/><Relationship Id="rId2" Type="http://schemas.openxmlformats.org/officeDocument/2006/relationships/theme" Target="theme/theme1.xml"/><Relationship Id="rId19" Type="http://schemas.openxmlformats.org/officeDocument/2006/relationships/slide" Target="slides/slide10.xml"/><Relationship Id="rId18" Type="http://schemas.openxmlformats.org/officeDocument/2006/relationships/slide" Target="slides/slide9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3" Type="http://schemas.openxmlformats.org/officeDocument/2006/relationships/slide" Target="slides/slide4.xml"/><Relationship Id="rId12" Type="http://schemas.openxmlformats.org/officeDocument/2006/relationships/slide" Target="slides/slide3.xml"/><Relationship Id="rId11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8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4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0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83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43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:\Users\z00205060\Desktop\CP项目\规范类文件\新建文件夹\巴展视觉物料规范-18.jp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-9893" y="32809"/>
            <a:ext cx="12196763" cy="6856951"/>
          </a:xfrm>
          <a:prstGeom prst="rect">
            <a:avLst/>
          </a:prstGeom>
          <a:noFill/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rgbClr val="374154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1D1D1A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1" y="240462"/>
            <a:ext cx="10503794" cy="783197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395" marR="0" indent="-23939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306286"/>
            <a:ext cx="5290949" cy="4931228"/>
          </a:xfrm>
          <a:prstGeom prst="rect">
            <a:avLst/>
          </a:prstGeom>
          <a:noFill/>
        </p:spPr>
        <p:txBody>
          <a:bodyPr/>
          <a:lstStyle>
            <a:lvl1pPr marL="239395" marR="0" indent="-23939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  <p:sp>
        <p:nvSpPr>
          <p:cNvPr id="5" name="内容占位符 2"/>
          <p:cNvSpPr>
            <a:spLocks noGrp="1"/>
          </p:cNvSpPr>
          <p:nvPr>
            <p:ph sz="half" idx="10"/>
          </p:nvPr>
        </p:nvSpPr>
        <p:spPr>
          <a:xfrm>
            <a:off x="6296160" y="1306286"/>
            <a:ext cx="5290949" cy="4931228"/>
          </a:xfrm>
          <a:prstGeom prst="rect">
            <a:avLst/>
          </a:prstGeom>
        </p:spPr>
        <p:txBody>
          <a:bodyPr/>
          <a:lstStyle>
            <a:lvl1pPr marL="239395" indent="-239395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250" indent="-236855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65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755" indent="-236855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60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395" marR="0" indent="-23939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81757" y="1306285"/>
            <a:ext cx="11161240" cy="4985657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23635" y="4822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3635" y="1251857"/>
            <a:ext cx="10963473" cy="5103223"/>
          </a:xfrm>
          <a:prstGeom prst="rect">
            <a:avLst/>
          </a:prstGeom>
          <a:noFill/>
        </p:spPr>
        <p:txBody>
          <a:bodyPr/>
          <a:lstStyle>
            <a:lvl1pPr marL="239395" marR="0" indent="-239395" algn="l" defTabSz="1218565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590977" y="4158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2"/>
          <p:cNvSpPr>
            <a:spLocks noGrp="1"/>
          </p:cNvSpPr>
          <p:nvPr>
            <p:ph sz="half" idx="1"/>
          </p:nvPr>
        </p:nvSpPr>
        <p:spPr>
          <a:xfrm>
            <a:off x="612745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395" marR="0" indent="-23939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sz="half" idx="10"/>
          </p:nvPr>
        </p:nvSpPr>
        <p:spPr>
          <a:xfrm>
            <a:off x="6274388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395" indent="-239395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250" indent="-236855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5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755" indent="-236855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60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565" rtl="0" eaLnBrk="0" fontAlgn="base" latinLnBrk="0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en-US" altLang="zh-CN" dirty="0"/>
              <a:t>1.</a:t>
            </a:r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565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395" marR="0" indent="-239395" algn="l" defTabSz="1218565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590977" y="53555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2"/>
          <p:cNvSpPr>
            <a:spLocks noGrp="1"/>
          </p:cNvSpPr>
          <p:nvPr>
            <p:ph sz="half" idx="1"/>
          </p:nvPr>
        </p:nvSpPr>
        <p:spPr>
          <a:xfrm>
            <a:off x="612745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395" marR="0" indent="-23939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  <p:sp>
        <p:nvSpPr>
          <p:cNvPr id="7" name="内容占位符 2"/>
          <p:cNvSpPr>
            <a:spLocks noGrp="1"/>
          </p:cNvSpPr>
          <p:nvPr>
            <p:ph sz="half" idx="10"/>
          </p:nvPr>
        </p:nvSpPr>
        <p:spPr>
          <a:xfrm>
            <a:off x="6274388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395" indent="-239395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250" indent="-236855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5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755" indent="-236855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60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sz="half" idx="1"/>
          </p:nvPr>
        </p:nvSpPr>
        <p:spPr>
          <a:xfrm>
            <a:off x="481757" y="1484784"/>
            <a:ext cx="11161240" cy="4525736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tx1">
                    <a:lumMod val="95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395" indent="-239395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250" indent="-236855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755" indent="-236855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en-US" altLang="zh-CN" dirty="0"/>
              <a:t>N.</a:t>
            </a:r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0" y="1810"/>
            <a:ext cx="12196763" cy="4792771"/>
          </a:xfrm>
          <a:prstGeom prst="rect">
            <a:avLst/>
          </a:prstGeom>
        </p:spPr>
      </p:pic>
      <p:sp>
        <p:nvSpPr>
          <p:cNvPr id="9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FFFFFF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719684" y="1351536"/>
            <a:ext cx="10757396" cy="4957784"/>
          </a:xfrm>
          <a:prstGeom prst="rect">
            <a:avLst/>
          </a:prstGeom>
        </p:spPr>
        <p:txBody>
          <a:bodyPr/>
          <a:lstStyle>
            <a:lvl1pPr marL="239395" indent="-239395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250" indent="-236855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755" indent="-236855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Thank you</a:t>
            </a:r>
            <a:endParaRPr lang="en-US" sz="8000" dirty="0">
              <a:solidFill>
                <a:srgbClr val="221815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0" y="0"/>
            <a:ext cx="12206140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3942" y="2130562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0" y="375"/>
            <a:ext cx="12197432" cy="559923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412816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4" name="L 形 17"/>
          <p:cNvSpPr/>
          <p:nvPr userDrawn="1"/>
        </p:nvSpPr>
        <p:spPr>
          <a:xfrm rot="5400000">
            <a:off x="5369529" y="2370740"/>
            <a:ext cx="744262" cy="762208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创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0" y="374"/>
            <a:ext cx="12197432" cy="5590529"/>
          </a:xfrm>
          <a:prstGeom prst="rect">
            <a:avLst/>
          </a:prstGeom>
        </p:spPr>
      </p:pic>
      <p:sp>
        <p:nvSpPr>
          <p:cNvPr id="9" name="L 形 8"/>
          <p:cNvSpPr/>
          <p:nvPr userDrawn="1"/>
        </p:nvSpPr>
        <p:spPr>
          <a:xfrm rot="5400000">
            <a:off x="5945516" y="2323519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攀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0" y="-74021"/>
            <a:ext cx="12197432" cy="5668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5400000">
            <a:off x="7929967" y="1657555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395" marR="0" indent="-23939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395" marR="0" indent="-239395" algn="l" defTabSz="1218565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hyperlink" Target="https://chenzomi12.github.io/" TargetMode="Externa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hyperlink" Target="https://github.com/chenzomi12/DeepLearningSystem" TargetMode="External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theme" Target="../theme/theme2.xml"/><Relationship Id="rId8" Type="http://schemas.openxmlformats.org/officeDocument/2006/relationships/hyperlink" Target="https://chenzomi12.github.io/" TargetMode="External"/><Relationship Id="rId7" Type="http://schemas.openxmlformats.org/officeDocument/2006/relationships/image" Target="../media/image7.png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3" Type="http://schemas.openxmlformats.org/officeDocument/2006/relationships/theme" Target="../theme/theme3.xml"/><Relationship Id="rId12" Type="http://schemas.openxmlformats.org/officeDocument/2006/relationships/hyperlink" Target="https://chenzomi12.github.io/" TargetMode="External"/><Relationship Id="rId11" Type="http://schemas.openxmlformats.org/officeDocument/2006/relationships/image" Target="../media/image7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7" Type="http://schemas.openxmlformats.org/officeDocument/2006/relationships/hyperlink" Target="https://chenzomi12.github.io/" TargetMode="External"/><Relationship Id="rId6" Type="http://schemas.openxmlformats.org/officeDocument/2006/relationships/image" Target="../media/image7.png"/><Relationship Id="rId5" Type="http://schemas.openxmlformats.org/officeDocument/2006/relationships/image" Target="../media/image10.jpeg"/><Relationship Id="rId4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/Relationships>
</file>

<file path=ppt/slideMasters/_rels/slideMaster5.xml.rels><?xml version="1.0" encoding="UTF-8" standalone="yes"?>
<Relationships xmlns="http://schemas.openxmlformats.org/package/2006/relationships"><Relationship Id="rId5" Type="http://schemas.openxmlformats.org/officeDocument/2006/relationships/theme" Target="../theme/theme5.xml"/><Relationship Id="rId4" Type="http://schemas.openxmlformats.org/officeDocument/2006/relationships/hyperlink" Target="https://chenzomi12.github.io/" TargetMode="External"/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/Relationships>
</file>

<file path=ppt/slideMasters/_rels/slideMaster6.xml.rels><?xml version="1.0" encoding="UTF-8" standalone="yes"?>
<Relationships xmlns="http://schemas.openxmlformats.org/package/2006/relationships"><Relationship Id="rId4" Type="http://schemas.openxmlformats.org/officeDocument/2006/relationships/theme" Target="../theme/theme6.xml"/><Relationship Id="rId3" Type="http://schemas.openxmlformats.org/officeDocument/2006/relationships/hyperlink" Target="https://chenzomi12.github.io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0.xml"/></Relationships>
</file>

<file path=ppt/slideMasters/_rels/slideMaster7.xml.rels><?xml version="1.0" encoding="UTF-8" standalone="yes"?>
<Relationships xmlns="http://schemas.openxmlformats.org/package/2006/relationships"><Relationship Id="rId6" Type="http://schemas.openxmlformats.org/officeDocument/2006/relationships/theme" Target="../theme/theme7.xml"/><Relationship Id="rId5" Type="http://schemas.openxmlformats.org/officeDocument/2006/relationships/hyperlink" Target="https://github.com/chenzomi12/DeepLearningSystem" TargetMode="External"/><Relationship Id="rId4" Type="http://schemas.openxmlformats.org/officeDocument/2006/relationships/hyperlink" Target="https://chenzomi12.github.io/" TargetMode="External"/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/>
          <p:cNvSpPr txBox="1"/>
          <p:nvPr userDrawn="1"/>
        </p:nvSpPr>
        <p:spPr>
          <a:xfrm>
            <a:off x="553765" y="6469851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anose="05000000000000000000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sp>
        <p:nvSpPr>
          <p:cNvPr id="7" name="TextBox 3"/>
          <p:cNvSpPr txBox="1"/>
          <p:nvPr userDrawn="1"/>
        </p:nvSpPr>
        <p:spPr>
          <a:xfrm>
            <a:off x="1281791" y="6542628"/>
            <a:ext cx="499730" cy="149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70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975" smtClean="0">
                <a:solidFill>
                  <a:srgbClr val="1D1D1B"/>
                </a:solidFill>
                <a:latin typeface="Arial" panose="020B0604020202020204" pitchFamily="34" charset="0"/>
                <a:ea typeface="华文细黑" panose="02010600040101010101" pitchFamily="2" charset="-122"/>
                <a:cs typeface="Arial" panose="020B0604020202020204" pitchFamily="34" charset="0"/>
              </a:rPr>
            </a:fld>
            <a:endParaRPr lang="en-US" sz="975" dirty="0">
              <a:solidFill>
                <a:srgbClr val="1D1D1B"/>
              </a:solidFill>
              <a:latin typeface="Arial" panose="020B0604020202020204" pitchFamily="34" charset="0"/>
              <a:ea typeface="华文细黑" panose="020106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副标题 2"/>
          <p:cNvSpPr txBox="1"/>
          <p:nvPr userDrawn="1"/>
        </p:nvSpPr>
        <p:spPr bwMode="auto">
          <a:xfrm>
            <a:off x="8474645" y="6263990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9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0" cstate="print">
            <a:alphaModFix amt="70000"/>
          </a:blip>
          <a:stretch>
            <a:fillRect/>
          </a:stretch>
        </p:blipFill>
        <p:spPr>
          <a:xfrm>
            <a:off x="337741" y="6548541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0" name="TextBox 2"/>
          <p:cNvSpPr txBox="1"/>
          <p:nvPr userDrawn="1"/>
        </p:nvSpPr>
        <p:spPr>
          <a:xfrm>
            <a:off x="8474645" y="6468770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anose="05000000000000000000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1"/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1"/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微软雅黑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365440" y="6413378"/>
            <a:ext cx="2845912" cy="366182"/>
          </a:xfrm>
          <a:prstGeom prst="rect">
            <a:avLst/>
          </a:prstGeom>
        </p:spPr>
        <p:txBody>
          <a:bodyPr vert="horz" lIns="121944" tIns="60972" rIns="121944" bIns="60972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1A5B2B23-E5F0-44D7-A9FF-4B8E82156B39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" name="Rectangle 86"/>
          <p:cNvSpPr>
            <a:spLocks noChangeArrowheads="1"/>
          </p:cNvSpPr>
          <p:nvPr userDrawn="1"/>
        </p:nvSpPr>
        <p:spPr bwMode="auto">
          <a:xfrm>
            <a:off x="9514255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0" tIns="0" rIns="0" bIns="0" anchor="ctr"/>
          <a:lstStyle/>
          <a:p>
            <a:pPr algn="ctr" defTabSz="988060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anose="020B0600070205080204" pitchFamily="34" charset="-128"/>
                <a:cs typeface="Arial" panose="020B0604020202020204" pitchFamily="34" charset="0"/>
              </a:rPr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" name="TextBox 2"/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anose="05000000000000000000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7" cstate="print">
            <a:alphaModFix amt="70000"/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9" name="副标题 2"/>
          <p:cNvSpPr txBox="1"/>
          <p:nvPr userDrawn="1"/>
        </p:nvSpPr>
        <p:spPr bwMode="auto">
          <a:xfrm>
            <a:off x="9817349" y="6460188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/>
              </a:rPr>
              <a:t>https://chenzomi12.github.io/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 bwMode="auto">
          <a:xfrm>
            <a:off x="-11430" y="4558094"/>
            <a:ext cx="12230643" cy="2842586"/>
          </a:xfrm>
          <a:prstGeom prst="rect">
            <a:avLst/>
          </a:prstGeom>
          <a:blipFill dpi="0" rotWithShape="1">
            <a:blip r:embed="rId10" cstate="print">
              <a:alphaModFix amt="17000"/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/>
          <a:lstStyle/>
          <a:p>
            <a:pPr>
              <a:buClr>
                <a:srgbClr val="CC9900"/>
              </a:buClr>
              <a:buFont typeface="Wingdings" panose="05000000000000000000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Rectangle 86"/>
          <p:cNvSpPr>
            <a:spLocks noChangeArrowheads="1"/>
          </p:cNvSpPr>
          <p:nvPr userDrawn="1"/>
        </p:nvSpPr>
        <p:spPr bwMode="auto">
          <a:xfrm>
            <a:off x="9960570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0" tIns="0" rIns="0" bIns="0" anchor="ctr"/>
          <a:lstStyle/>
          <a:p>
            <a:pPr algn="ctr" defTabSz="988060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anose="020B0600070205080204" pitchFamily="34" charset="-128"/>
                <a:cs typeface="Arial" panose="020B0604020202020204" pitchFamily="34" charset="0"/>
              </a:rPr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2" name="TextBox 2"/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anose="05000000000000000000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11" cstate="print">
            <a:alphaModFix amt="70000"/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15" name="副标题 2"/>
          <p:cNvSpPr txBox="1"/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2"/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1218565" rtl="0" eaLnBrk="1" latinLnBrk="0" hangingPunct="1">
        <a:spcBef>
          <a:spcPct val="0"/>
        </a:spcBef>
        <a:buNone/>
        <a:defRPr sz="58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95" kern="1200">
          <a:solidFill>
            <a:schemeClr val="tx1"/>
          </a:solidFill>
          <a:latin typeface="+mn-lt"/>
          <a:ea typeface="+mn-ea"/>
          <a:cs typeface="+mn-cs"/>
        </a:defRPr>
      </a:lvl1pPr>
      <a:lvl2pPr marL="989965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36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96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193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153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13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09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969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5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13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73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33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9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89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0" y="1588"/>
            <a:ext cx="12193588" cy="6856412"/>
          </a:xfrm>
          <a:prstGeom prst="rect">
            <a:avLst/>
          </a:prstGeom>
        </p:spPr>
      </p:pic>
      <p:sp>
        <p:nvSpPr>
          <p:cNvPr id="12" name="TextBox 2"/>
          <p:cNvSpPr txBox="1"/>
          <p:nvPr userDrawn="1"/>
        </p:nvSpPr>
        <p:spPr>
          <a:xfrm>
            <a:off x="553765" y="639958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anose="05000000000000000000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6" cstate="print">
            <a:alphaModFix amt="70000"/>
          </a:blip>
          <a:stretch>
            <a:fillRect/>
          </a:stretch>
        </p:blipFill>
        <p:spPr>
          <a:xfrm>
            <a:off x="337741" y="647532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2" name="矩形 1"/>
          <p:cNvSpPr/>
          <p:nvPr userDrawn="1"/>
        </p:nvSpPr>
        <p:spPr>
          <a:xfrm>
            <a:off x="9842577" y="6399588"/>
            <a:ext cx="2250191" cy="290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副标题 2"/>
          <p:cNvSpPr txBox="1"/>
          <p:nvPr userDrawn="1"/>
        </p:nvSpPr>
        <p:spPr bwMode="auto">
          <a:xfrm>
            <a:off x="9741757" y="6414035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7"/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7" name="Rectangle 86"/>
          <p:cNvSpPr>
            <a:spLocks noChangeArrowheads="1"/>
          </p:cNvSpPr>
          <p:nvPr userDrawn="1"/>
        </p:nvSpPr>
        <p:spPr bwMode="auto">
          <a:xfrm>
            <a:off x="9906141" y="6404805"/>
            <a:ext cx="328322" cy="28503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0" tIns="0" rIns="0" bIns="0" anchor="ctr"/>
          <a:lstStyle/>
          <a:p>
            <a:pPr algn="ctr" defTabSz="988060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anose="020B0600070205080204" pitchFamily="34" charset="-128"/>
                <a:cs typeface="Arial" panose="020B0604020202020204" pitchFamily="34" charset="0"/>
              </a:rPr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1218565" rtl="0" eaLnBrk="1" latinLnBrk="0" hangingPunct="1">
        <a:spcBef>
          <a:spcPct val="0"/>
        </a:spcBef>
        <a:buNone/>
        <a:defRPr sz="58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95" kern="1200">
          <a:solidFill>
            <a:schemeClr val="tx1"/>
          </a:solidFill>
          <a:latin typeface="+mn-lt"/>
          <a:ea typeface="+mn-ea"/>
          <a:cs typeface="+mn-cs"/>
        </a:defRPr>
      </a:lvl1pPr>
      <a:lvl2pPr marL="989965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36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96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193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153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13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09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9695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5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6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13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73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33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29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895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/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 R153 G0 B0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 LT Medium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 Arial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7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 R153 G0 B0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黑体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:20-22pt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) :18pt  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黑色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 LT Regular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 Arial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7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:18-20pt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黑色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/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anose="05000000000000000000" pitchFamily="2" charset="2"/>
                <a:buChar char="n"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11" name="Group 18"/>
            <p:cNvGrpSpPr/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/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3" name="Rectangle 20"/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4" name="Rectangle 21"/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5" name="Rectangle 22"/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2" name="Group 23"/>
            <p:cNvGrpSpPr/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/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9" name="Rectangle 25"/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0" name="Rectangle 26"/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1" name="Rectangle 27"/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3" name="Group 28"/>
            <p:cNvGrpSpPr/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/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5" name="Rectangle 30"/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6" name="Rectangle 31"/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7" name="Rectangle 32"/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4" name="Group 33"/>
            <p:cNvGrpSpPr/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/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1" name="Rectangle 35"/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2" name="Rectangle 36"/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3" name="Rectangle 37"/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5" name="Group 38"/>
            <p:cNvGrpSpPr/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/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Rectangle 40"/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8" name="Rectangle 41"/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9" name="Rectangle 42"/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6" name="Group 43"/>
            <p:cNvGrpSpPr/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/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Rectangle 45"/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Rectangle 46"/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Rectangle 47"/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7" name="Group 48"/>
            <p:cNvGrpSpPr/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/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9" name="Rectangle 50"/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Rectangle 51"/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Rectangle 52"/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8" name="Group 53"/>
            <p:cNvGrpSpPr/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/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5" name="Rectangle 55"/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Rectangle 56"/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Rectangle 57"/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9" name="Group 58"/>
            <p:cNvGrpSpPr/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/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Rectangle 60"/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2" name="Rectangle 61"/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Rectangle 62"/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20" name="Group 63"/>
            <p:cNvGrpSpPr/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/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Rectangle 65"/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8" name="Rectangle 66"/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Rectangle 67"/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21" name="Group 68"/>
            <p:cNvGrpSpPr/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/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3" name="Rectangle 70"/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Rectangle 71"/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Rectangle 72"/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22" name="Group 73"/>
            <p:cNvGrpSpPr/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/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9" name="Rectangle 75"/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0" name="Rectangle 76"/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1" name="Rectangle 77"/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23" name="Group 78"/>
            <p:cNvGrpSpPr/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/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5" name="Rectangle 80"/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Rectangle 81"/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7" name="Rectangle 82"/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76" name="Rectangle 83"/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配色参考方案：</a:t>
            </a:r>
            <a:endParaRPr lang="zh-CN" altLang="en-US" sz="1335" dirty="0">
              <a:solidFill>
                <a:srgbClr val="3741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建议同一页面内不超过四种颜色，以下是</a:t>
            </a:r>
            <a:r>
              <a:rPr lang="en-US" altLang="zh-CN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组配色方案，同一页面内只选择一组使用。（仅供参考）</a:t>
            </a:r>
            <a:endParaRPr lang="zh-CN" altLang="en-US" sz="1335" dirty="0">
              <a:solidFill>
                <a:srgbClr val="3741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Rectangle 84"/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客户或者合作伙伴的标志放在右上角</a:t>
            </a:r>
            <a:r>
              <a:rPr lang="en-US" altLang="zh-CN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1335" dirty="0">
              <a:solidFill>
                <a:srgbClr val="3741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Rectangle 86"/>
          <p:cNvSpPr>
            <a:spLocks noChangeArrowheads="1"/>
          </p:cNvSpPr>
          <p:nvPr userDrawn="1"/>
        </p:nvSpPr>
        <p:spPr bwMode="auto">
          <a:xfrm>
            <a:off x="9862598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0" tIns="0" rIns="0" bIns="0" anchor="ctr"/>
          <a:lstStyle/>
          <a:p>
            <a:pPr algn="ctr" defTabSz="988060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tx1"/>
                </a:solidFill>
                <a:ea typeface="MS PGothic" panose="020B0600070205080204" pitchFamily="34" charset="-128"/>
                <a:cs typeface="Arial" panose="020B0604020202020204" pitchFamily="34" charset="0"/>
              </a:rPr>
            </a:fld>
            <a:endParaRPr lang="en-GB" sz="900" dirty="0">
              <a:solidFill>
                <a:schemeClr val="tx1"/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3" name="TextBox 2"/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anose="05000000000000000000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4" name="图片 83"/>
          <p:cNvPicPr>
            <a:picLocks noChangeAspect="1"/>
          </p:cNvPicPr>
          <p:nvPr userDrawn="1"/>
        </p:nvPicPr>
        <p:blipFill>
          <a:blip r:embed="rId3" cstate="print">
            <a:alphaModFix amt="70000"/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rgbClr val="FFFFFF"/>
            </a:solidFill>
            <a:prstDash val="solid"/>
          </a:ln>
          <a:effectLst/>
        </p:spPr>
      </p:pic>
      <p:sp>
        <p:nvSpPr>
          <p:cNvPr id="85" name="副标题 2"/>
          <p:cNvSpPr txBox="1"/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/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/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 R153 G0 B0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 LT Medium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 Arial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7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 R153 G0 B0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黑体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:20-22pt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) :18pt  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黑色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 LT Regular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 Arial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7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:18-20pt</a:t>
            </a: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黑色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  <a:p>
            <a:pPr marL="457200" indent="-457200" algn="r" eaLnBrk="0" hangingPunct="0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rPr>
              <a:t> </a:t>
            </a:r>
            <a:endParaRPr lang="zh-CN" altLang="en-US" sz="1400" b="1" dirty="0">
              <a:solidFill>
                <a:srgbClr val="374154"/>
              </a:solidFill>
              <a:latin typeface="Gill Sans MT" panose="020B0502020104020203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/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anose="05000000000000000000" pitchFamily="2" charset="2"/>
                <a:buChar char="n"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11" name="Group 18"/>
            <p:cNvGrpSpPr/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/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3" name="Rectangle 20"/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4" name="Rectangle 21"/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5" name="Rectangle 22"/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2" name="Group 23"/>
            <p:cNvGrpSpPr/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/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9" name="Rectangle 25"/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0" name="Rectangle 26"/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71" name="Rectangle 27"/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3" name="Group 28"/>
            <p:cNvGrpSpPr/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/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5" name="Rectangle 30"/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6" name="Rectangle 31"/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7" name="Rectangle 32"/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4" name="Group 33"/>
            <p:cNvGrpSpPr/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/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1" name="Rectangle 35"/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2" name="Rectangle 36"/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63" name="Rectangle 37"/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5" name="Group 38"/>
            <p:cNvGrpSpPr/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/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Rectangle 40"/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8" name="Rectangle 41"/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9" name="Rectangle 42"/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6" name="Group 43"/>
            <p:cNvGrpSpPr/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/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Rectangle 45"/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Rectangle 46"/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Rectangle 47"/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7" name="Group 48"/>
            <p:cNvGrpSpPr/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/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9" name="Rectangle 50"/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Rectangle 51"/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Rectangle 52"/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8" name="Group 53"/>
            <p:cNvGrpSpPr/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/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5" name="Rectangle 55"/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Rectangle 56"/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Rectangle 57"/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9" name="Group 58"/>
            <p:cNvGrpSpPr/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/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Rectangle 60"/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2" name="Rectangle 61"/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Rectangle 62"/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20" name="Group 63"/>
            <p:cNvGrpSpPr/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/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Rectangle 65"/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8" name="Rectangle 66"/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Rectangle 67"/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21" name="Group 68"/>
            <p:cNvGrpSpPr/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/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3" name="Rectangle 70"/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Rectangle 71"/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Rectangle 72"/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22" name="Group 73"/>
            <p:cNvGrpSpPr/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/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9" name="Rectangle 75"/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0" name="Rectangle 76"/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1" name="Rectangle 77"/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23" name="Group 78"/>
            <p:cNvGrpSpPr/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/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5" name="Rectangle 80"/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Rectangle 81"/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7" name="Rectangle 82"/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panose="020F050202020403020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76" name="Rectangle 83"/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配色参考方案：</a:t>
            </a:r>
            <a:endParaRPr lang="zh-CN" altLang="en-US" sz="1335" dirty="0">
              <a:solidFill>
                <a:srgbClr val="3741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建议同一页面内不超过四种颜色，以下是</a:t>
            </a:r>
            <a:r>
              <a:rPr lang="en-US" altLang="zh-CN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组配色方案，同一页面内只选择一组使用。（仅供参考）</a:t>
            </a:r>
            <a:endParaRPr lang="zh-CN" altLang="en-US" sz="1335" dirty="0">
              <a:solidFill>
                <a:srgbClr val="3741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Rectangle 84"/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panose="05000000000000000000" pitchFamily="2" charset="2"/>
              <a:buNone/>
            </a:pPr>
            <a:r>
              <a:rPr lang="zh-CN" altLang="en-US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客户或者合作伙伴的标志放在右上角</a:t>
            </a:r>
            <a:r>
              <a:rPr lang="en-US" altLang="zh-CN" sz="1335" dirty="0">
                <a:solidFill>
                  <a:srgbClr val="3741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1335" dirty="0">
              <a:solidFill>
                <a:srgbClr val="3741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Rectangle 86"/>
          <p:cNvSpPr>
            <a:spLocks noChangeArrowheads="1"/>
          </p:cNvSpPr>
          <p:nvPr userDrawn="1"/>
        </p:nvSpPr>
        <p:spPr bwMode="auto">
          <a:xfrm>
            <a:off x="9949686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0" tIns="0" rIns="0" bIns="0" anchor="ctr"/>
          <a:lstStyle/>
          <a:p>
            <a:pPr algn="ctr" defTabSz="988060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bg1"/>
                </a:solidFill>
                <a:ea typeface="MS PGothic" panose="020B0600070205080204" pitchFamily="34" charset="-128"/>
                <a:cs typeface="Arial" panose="020B0604020202020204" pitchFamily="34" charset="0"/>
              </a:rPr>
            </a:fld>
            <a:endParaRPr lang="en-GB" sz="900" dirty="0">
              <a:solidFill>
                <a:schemeClr val="bg1"/>
              </a:solidFill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79" name="TextBox 2"/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anose="05000000000000000000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0" name="图片 79"/>
          <p:cNvPicPr>
            <a:picLocks noChangeAspect="1"/>
          </p:cNvPicPr>
          <p:nvPr userDrawn="1"/>
        </p:nvPicPr>
        <p:blipFill>
          <a:blip r:embed="rId2" cstate="print">
            <a:alphaModFix amt="70000"/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81" name="副标题 2"/>
          <p:cNvSpPr txBox="1"/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3"/>
              </a:rPr>
              <a:t>chenzomi12.github.io</a:t>
            </a:r>
            <a:endParaRPr lang="en-US" altLang="zh-CN" sz="1000" b="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5" name="Text Placeholder 1"/>
          <p:cNvSpPr txBox="1"/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2023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80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80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  <a:endParaRPr kumimoji="1" lang="en-US" altLang="zh-CN" sz="850" baseline="0" dirty="0">
              <a:solidFill>
                <a:srgbClr val="1D1D1B"/>
              </a:solidFill>
              <a:latin typeface="+mn-lt"/>
              <a:cs typeface="Arial" panose="020B0604020202020204" pitchFamily="34" charset="0"/>
            </a:endParaRPr>
          </a:p>
          <a:p>
            <a:pPr>
              <a:lnSpc>
                <a:spcPts val="1065"/>
              </a:lnSpc>
            </a:pPr>
            <a:endParaRPr kumimoji="1" lang="zh-CN" altLang="en-US" sz="780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/>
          <p:cNvSpPr txBox="1"/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0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微软雅黑" panose="020B0503020204020204" pitchFamily="34" charset="-122"/>
                <a:cs typeface="微软雅黑" panose="020B0503020204020204" pitchFamily="34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微软雅黑" panose="020B0503020204020204" pitchFamily="34" charset="-122"/>
                <a:cs typeface="微软雅黑" panose="020B0503020204020204" pitchFamily="34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微软雅黑" panose="020B0503020204020204" pitchFamily="34" charset="-122"/>
                <a:cs typeface="微软雅黑" panose="020B0503020204020204" pitchFamily="34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微软雅黑" panose="020B0503020204020204" pitchFamily="34" charset="-122"/>
                <a:cs typeface="微软雅黑" panose="020B0503020204020204" pitchFamily="34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微软雅黑" panose="020B0503020204020204" pitchFamily="34" charset="-122"/>
                <a:cs typeface="微软雅黑" panose="020B0503020204020204" pitchFamily="34" charset="-122"/>
              </a:rPr>
              <a:t>每个组织，构建万物互联的智能世界</a:t>
            </a:r>
            <a:endParaRPr kumimoji="1" lang="zh-CN" altLang="en-US" sz="1300" dirty="0">
              <a:solidFill>
                <a:srgbClr val="1D1D1B"/>
              </a:solidFill>
              <a:latin typeface="Gill Sans MT" panose="020B0502020104020203" pitchFamily="34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Subtitle 6"/>
          <p:cNvSpPr txBox="1"/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5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2" cstate="screen">
              <a:alphaModFix amt="33000"/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/>
          <a:lstStyle/>
          <a:p>
            <a:pPr>
              <a:buClr>
                <a:srgbClr val="CC9900"/>
              </a:buClr>
              <a:buFont typeface="Wingdings" panose="05000000000000000000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" name="TextBox 2"/>
          <p:cNvSpPr txBox="1"/>
          <p:nvPr userDrawn="1"/>
        </p:nvSpPr>
        <p:spPr>
          <a:xfrm>
            <a:off x="8203300" y="4709847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anose="05000000000000000000" pitchFamily="2" charset="2"/>
              <a:buNone/>
            </a:pPr>
            <a:r>
              <a:rPr lang="en-US" altLang="zh-CN" sz="1200" dirty="0">
                <a:solidFill>
                  <a:srgbClr val="C00000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rgbClr val="C00000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alphaModFix amt="70000"/>
          </a:blip>
          <a:stretch>
            <a:fillRect/>
          </a:stretch>
        </p:blipFill>
        <p:spPr>
          <a:xfrm>
            <a:off x="7987276" y="4788537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2" name="副标题 2"/>
          <p:cNvSpPr txBox="1"/>
          <p:nvPr userDrawn="1"/>
        </p:nvSpPr>
        <p:spPr bwMode="auto">
          <a:xfrm>
            <a:off x="7867185" y="5047174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3" name="TextBox 2"/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anose="05000000000000000000" pitchFamily="2" charset="2"/>
              <a:buNone/>
            </a:pPr>
            <a:r>
              <a:rPr lang="en-US" altLang="zh-CN" sz="1000" u="sng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u="sng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u="sng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/>
              </a:rPr>
              <a:t>github.</a:t>
            </a:r>
            <a:r>
              <a:rPr lang="en-US" altLang="zh-CN" sz="1000" u="sng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/>
              </a:rPr>
              <a:t>com/chenzomi12/</a:t>
            </a:r>
            <a:r>
              <a:rPr lang="en-US" altLang="zh-CN" sz="1000" u="sng" dirty="0" err="1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AIFoundation</a:t>
            </a:r>
            <a:endParaRPr lang="en-US" sz="1000" u="sng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lvl1pPr algn="ctr" defTabSz="1188085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 Medium" panose="020B0602020204020303" pitchFamily="34" charset="-79"/>
          <a:ea typeface="微软雅黑" panose="020B0503020204020204" pitchFamily="34" charset="-122"/>
          <a:cs typeface="Futura Medium" panose="020B0602020204020303" pitchFamily="34" charset="-79"/>
        </a:defRPr>
      </a:lvl1pPr>
    </p:titleStyle>
    <p:bodyStyle>
      <a:lvl1pPr marL="0" indent="0" algn="l" defTabSz="1188085" rtl="0" eaLnBrk="1" latinLnBrk="0" hangingPunct="1">
        <a:lnSpc>
          <a:spcPct val="90000"/>
        </a:lnSpc>
        <a:spcBef>
          <a:spcPts val="1300"/>
        </a:spcBef>
        <a:buFont typeface="Arial" panose="020B0604020202020204" pitchFamily="34" charset="0"/>
        <a:buNone/>
        <a:defRPr sz="1820" kern="1200">
          <a:solidFill>
            <a:srgbClr val="FFFFFF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93725" indent="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20" kern="1200">
          <a:solidFill>
            <a:schemeClr val="tx1"/>
          </a:solidFill>
          <a:latin typeface="+mn-lt"/>
          <a:ea typeface="+mn-ea"/>
          <a:cs typeface="+mn-cs"/>
        </a:defRPr>
      </a:lvl2pPr>
      <a:lvl3pPr marL="1188085" indent="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81810" indent="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40" kern="1200">
          <a:solidFill>
            <a:schemeClr val="tx1"/>
          </a:solidFill>
          <a:latin typeface="+mn-lt"/>
          <a:ea typeface="+mn-ea"/>
          <a:cs typeface="+mn-cs"/>
        </a:defRPr>
      </a:lvl4pPr>
      <a:lvl5pPr marL="2375535" indent="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40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0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6pPr>
      <a:lvl7pPr marL="3860165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7pPr>
      <a:lvl8pPr marL="4454525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8pPr>
      <a:lvl9pPr marL="5048250" indent="-297180" algn="l" defTabSz="1188085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1pPr>
      <a:lvl2pPr marL="593725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2pPr>
      <a:lvl3pPr marL="1188085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3pPr>
      <a:lvl4pPr marL="1781810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4pPr>
      <a:lvl5pPr marL="2375535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5pPr>
      <a:lvl6pPr marL="2969260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6pPr>
      <a:lvl7pPr marL="3563620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7pPr>
      <a:lvl8pPr marL="4157345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8pPr>
      <a:lvl9pPr marL="4751070" algn="l" defTabSz="1188085" rtl="0" eaLnBrk="1" latinLnBrk="0" hangingPunct="1">
        <a:defRPr sz="23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6001" y="-116979"/>
            <a:ext cx="12399963" cy="6974979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821499" y="5734568"/>
            <a:ext cx="2024146" cy="643926"/>
          </a:xfrm>
          <a:prstGeom prst="rect">
            <a:avLst/>
          </a:prstGeom>
          <a:noFill/>
        </p:spPr>
        <p:txBody>
          <a:bodyPr anchor="ctr"/>
          <a:lstStyle/>
          <a:p>
            <a:r>
              <a:rPr lang="en-US" altLang="zh-CN" sz="4800" dirty="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rPr>
              <a:t>ZOMI</a:t>
            </a:r>
            <a:endParaRPr lang="zh-CN" altLang="en-US" sz="4800" dirty="0">
              <a:solidFill>
                <a:schemeClr val="tx2"/>
              </a:solidFill>
              <a:latin typeface="ACGN-MiaoGB-Flash" panose="02020300000000000000" pitchFamily="18" charset="-122"/>
              <a:ea typeface="ACGN-MiaoGB-Flash" panose="02020300000000000000" pitchFamily="18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48569" y="5776608"/>
            <a:ext cx="676655" cy="676655"/>
          </a:xfrm>
          <a:prstGeom prst="ellipse">
            <a:avLst/>
          </a:prstGeom>
          <a:ln w="1905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标题 1"/>
          <p:cNvSpPr txBox="1"/>
          <p:nvPr/>
        </p:nvSpPr>
        <p:spPr>
          <a:xfrm>
            <a:off x="746016" y="1839074"/>
            <a:ext cx="10846085" cy="3159960"/>
          </a:xfrm>
          <a:prstGeom prst="rect">
            <a:avLst/>
          </a:prstGeom>
          <a:solidFill>
            <a:srgbClr val="1D1D1A">
              <a:alpha val="40000"/>
            </a:srgbClr>
          </a:solidFill>
        </p:spPr>
        <p:txBody>
          <a:bodyPr anchor="b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5pPr>
            <a:lvl6pPr marL="609600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anose="02010600040101010101" pitchFamily="2" charset="-122"/>
                <a:cs typeface="宋体" panose="02010600030101010101" pitchFamily="2" charset="-122"/>
              </a:defRPr>
            </a:lvl6pPr>
            <a:lvl7pPr marL="1218565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anose="02010600040101010101" pitchFamily="2" charset="-122"/>
                <a:cs typeface="宋体" panose="02010600030101010101" pitchFamily="2" charset="-122"/>
              </a:defRPr>
            </a:lvl7pPr>
            <a:lvl8pPr marL="1828165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anose="02010600040101010101" pitchFamily="2" charset="-122"/>
                <a:cs typeface="宋体" panose="02010600030101010101" pitchFamily="2" charset="-122"/>
              </a:defRPr>
            </a:lvl8pPr>
            <a:lvl9pPr marL="2437765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anose="02010600040101010101" pitchFamily="2" charset="-122"/>
                <a:cs typeface="宋体" panose="02010600030101010101" pitchFamily="2" charset="-122"/>
              </a:defRPr>
            </a:lvl9pPr>
          </a:lstStyle>
          <a:p>
            <a:pPr algn="ctr"/>
            <a:r>
              <a:rPr lang="en-US" altLang="zh-CN" sz="9600" kern="0" dirty="0">
                <a:solidFill>
                  <a:schemeClr val="tx2"/>
                </a:solidFill>
                <a:latin typeface="+mj-ea"/>
                <a:ea typeface="+mj-ea"/>
              </a:rPr>
              <a:t>SGLang </a:t>
            </a:r>
            <a:r>
              <a:rPr lang="zh-CN" altLang="en-US" sz="9600" kern="0" dirty="0">
                <a:solidFill>
                  <a:schemeClr val="tx2"/>
                </a:solidFill>
                <a:latin typeface="+mj-ea"/>
                <a:ea typeface="+mj-ea"/>
              </a:rPr>
              <a:t>解析</a:t>
            </a:r>
            <a:endParaRPr lang="zh-CN" altLang="en-US" sz="9600" kern="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1149927" y="2088682"/>
            <a:ext cx="7131044" cy="9535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defRPr>
            </a:lvl5pPr>
            <a:lvl6pPr marL="609600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anose="02010600040101010101" pitchFamily="2" charset="-122"/>
                <a:cs typeface="宋体" panose="02010600030101010101" pitchFamily="2" charset="-122"/>
              </a:defRPr>
            </a:lvl6pPr>
            <a:lvl7pPr marL="1218565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anose="02010600040101010101" pitchFamily="2" charset="-122"/>
                <a:cs typeface="宋体" panose="02010600030101010101" pitchFamily="2" charset="-122"/>
              </a:defRPr>
            </a:lvl7pPr>
            <a:lvl8pPr marL="1828165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anose="02010600040101010101" pitchFamily="2" charset="-122"/>
                <a:cs typeface="宋体" panose="02010600030101010101" pitchFamily="2" charset="-122"/>
              </a:defRPr>
            </a:lvl8pPr>
            <a:lvl9pPr marL="2437765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anose="02010600040101010101" pitchFamily="2" charset="-122"/>
                <a:cs typeface="宋体" panose="02010600030101010101" pitchFamily="2" charset="-122"/>
              </a:defRPr>
            </a:lvl9pPr>
          </a:lstStyle>
          <a:p>
            <a:r>
              <a:rPr lang="zh-CN" altLang="en-US" sz="4800" kern="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</a:rPr>
              <a:t>推理框架系列</a:t>
            </a:r>
            <a:endParaRPr lang="zh-CN" altLang="en-US" sz="4800" kern="0" dirty="0">
              <a:solidFill>
                <a:schemeClr val="tx2"/>
              </a:solidFill>
              <a:latin typeface="Gill Sans MT" panose="020B0502020104020203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/>
          <p:nvPr>
            <p:ph sz="half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zh-CN" sz="8800" dirty="0"/>
              <a:t>4.API </a:t>
            </a:r>
            <a:r>
              <a:rPr sz="8800" dirty="0"/>
              <a:t>预测执行</a:t>
            </a:r>
            <a:endParaRPr lang="zh-CN" altLang="en-US" sz="8800" dirty="0"/>
          </a:p>
          <a:p>
            <a:r>
              <a:rPr lang="zh-CN" altLang="en-US" sz="5400" dirty="0"/>
              <a:t>减少</a:t>
            </a:r>
            <a:r>
              <a:rPr lang="en-US" altLang="zh-CN" sz="5400" dirty="0"/>
              <a:t> API </a:t>
            </a:r>
            <a:r>
              <a:rPr lang="zh-CN" altLang="en-US" sz="5400" dirty="0"/>
              <a:t>调用的成本</a:t>
            </a:r>
            <a:endParaRPr lang="zh-CN" altLang="en-US" sz="5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/>
          <p:nvPr>
            <p:ph sz="half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5 </a:t>
            </a:r>
            <a:r>
              <a:rPr lang="zh-CN" altLang="en-US" dirty="0"/>
              <a:t>小结与思考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zh-CN" altLang="en-US" dirty="0"/>
          </a:p>
        </p:txBody>
      </p:sp>
      <p:sp>
        <p:nvSpPr>
          <p:cNvPr id="2" name="内容占位符 1"/>
          <p:cNvSpPr/>
          <p:nvPr>
            <p:ph sz="half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Question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什么是</a:t>
            </a:r>
            <a:r>
              <a:rPr lang="en-US" altLang="zh-CN" dirty="0"/>
              <a:t> SGLang </a:t>
            </a:r>
            <a:r>
              <a:rPr dirty="0"/>
              <a:t>？</a:t>
            </a:r>
            <a:endParaRPr dirty="0"/>
          </a:p>
          <a:p>
            <a:pPr marL="0" indent="457200">
              <a:buNone/>
            </a:pPr>
            <a:r>
              <a:rPr lang="en-US" altLang="zh-CN" dirty="0">
                <a:solidFill>
                  <a:srgbClr val="FF0000"/>
                </a:solidFill>
              </a:rPr>
              <a:t>SGLang</a:t>
            </a:r>
            <a:r>
              <a:rPr lang="en-US" altLang="zh-CN" dirty="0"/>
              <a:t> </a:t>
            </a:r>
            <a:r>
              <a:rPr lang="zh-CN" altLang="en-US" dirty="0"/>
              <a:t>（</a:t>
            </a:r>
            <a:r>
              <a:rPr lang="en-US" altLang="zh-CN" dirty="0">
                <a:solidFill>
                  <a:srgbClr val="FF0000"/>
                </a:solidFill>
              </a:rPr>
              <a:t>S</a:t>
            </a:r>
            <a:r>
              <a:rPr lang="en-US" altLang="zh-CN" dirty="0"/>
              <a:t>tructured </a:t>
            </a:r>
            <a:r>
              <a:rPr lang="en-US" altLang="zh-CN" dirty="0">
                <a:solidFill>
                  <a:srgbClr val="FF0000"/>
                </a:solidFill>
              </a:rPr>
              <a:t>G</a:t>
            </a:r>
            <a:r>
              <a:rPr lang="en-US" altLang="zh-CN" dirty="0"/>
              <a:t>eneration </a:t>
            </a:r>
            <a:r>
              <a:rPr lang="en-US" altLang="zh-CN" dirty="0">
                <a:solidFill>
                  <a:srgbClr val="FF0000"/>
                </a:solidFill>
              </a:rPr>
              <a:t>Lang</a:t>
            </a:r>
            <a:r>
              <a:rPr lang="en-US" altLang="zh-CN" dirty="0"/>
              <a:t>uage for LLMs</a:t>
            </a:r>
            <a:r>
              <a:rPr dirty="0"/>
              <a:t>），是</a:t>
            </a:r>
            <a:r>
              <a:rPr lang="zh-CN" altLang="en-US" dirty="0"/>
              <a:t>一个用于</a:t>
            </a:r>
            <a:r>
              <a:rPr lang="en-US" altLang="zh-CN" dirty="0"/>
              <a:t> </a:t>
            </a:r>
            <a:r>
              <a:rPr lang="en-US" altLang="zh-CN" b="1" dirty="0">
                <a:solidFill>
                  <a:schemeClr val="tx1"/>
                </a:solidFill>
              </a:rPr>
              <a:t>LLM</a:t>
            </a:r>
            <a:r>
              <a:rPr lang="en-US" altLang="zh-CN" dirty="0"/>
              <a:t> </a:t>
            </a:r>
            <a:r>
              <a:rPr dirty="0"/>
              <a:t>和</a:t>
            </a:r>
            <a:r>
              <a:rPr lang="en-US" altLang="zh-CN" dirty="0"/>
              <a:t> VLM </a:t>
            </a:r>
            <a:r>
              <a:rPr dirty="0"/>
              <a:t>的快速服务框架，</a:t>
            </a:r>
            <a:r>
              <a:rPr lang="zh-CN" altLang="en-US" dirty="0"/>
              <a:t>它通过共同设计</a:t>
            </a:r>
            <a:r>
              <a:rPr lang="zh-CN" altLang="en-US" b="1" dirty="0">
                <a:solidFill>
                  <a:schemeClr val="accent1"/>
                </a:solidFill>
              </a:rPr>
              <a:t>后端运行时</a:t>
            </a:r>
            <a:r>
              <a:rPr lang="zh-CN" altLang="en-US" dirty="0"/>
              <a:t>和</a:t>
            </a:r>
            <a:r>
              <a:rPr lang="zh-CN" altLang="en-US" b="1" dirty="0">
                <a:solidFill>
                  <a:schemeClr val="accent1"/>
                </a:solidFill>
              </a:rPr>
              <a:t>前端语言</a:t>
            </a:r>
            <a:r>
              <a:rPr lang="zh-CN" altLang="en-US" dirty="0"/>
              <a:t>，使得与模型的交互更快、更可控。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j-ea"/>
                <a:sym typeface="Huawei Sans" panose="020C0503030203020204" pitchFamily="34" charset="0"/>
              </a:rPr>
              <a:t>本节内容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altLang="zh-CN" sz="2800" dirty="0">
                <a:latin typeface="Gill Sans MT" panose="020B0502020104020203" pitchFamily="34" charset="0"/>
              </a:rPr>
              <a:t>SGLang </a:t>
            </a:r>
            <a:r>
              <a:rPr sz="2800" dirty="0">
                <a:latin typeface="Gill Sans MT" panose="020B0502020104020203" pitchFamily="34" charset="0"/>
              </a:rPr>
              <a:t>整体框架介绍</a:t>
            </a:r>
            <a:endParaRPr lang="en-US" altLang="zh-CN" sz="2800" dirty="0">
              <a:latin typeface="Gill Sans MT" panose="020B0502020104020203" pitchFamily="34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sz="2800" dirty="0">
                <a:latin typeface="Gill Sans MT" panose="020B0502020104020203" pitchFamily="34" charset="0"/>
              </a:rPr>
              <a:t>基于</a:t>
            </a:r>
            <a:r>
              <a:rPr lang="en-US" altLang="zh-CN" sz="2800" dirty="0">
                <a:latin typeface="Gill Sans MT" panose="020B0502020104020203" pitchFamily="34" charset="0"/>
              </a:rPr>
              <a:t> RadixAttention </a:t>
            </a:r>
            <a:r>
              <a:rPr sz="2800" dirty="0">
                <a:latin typeface="Gill Sans MT" panose="020B0502020104020203" pitchFamily="34" charset="0"/>
              </a:rPr>
              <a:t>的</a:t>
            </a:r>
            <a:r>
              <a:rPr lang="en-US" altLang="zh-CN" sz="2800" dirty="0">
                <a:latin typeface="Gill Sans MT" panose="020B0502020104020203" pitchFamily="34" charset="0"/>
              </a:rPr>
              <a:t> KV Cache </a:t>
            </a:r>
            <a:r>
              <a:rPr sz="2800" dirty="0">
                <a:latin typeface="Gill Sans MT" panose="020B0502020104020203" pitchFamily="34" charset="0"/>
              </a:rPr>
              <a:t>复用模块</a:t>
            </a:r>
            <a:endParaRPr lang="en-US" altLang="zh-CN" sz="2800" dirty="0">
              <a:latin typeface="Gill Sans MT" panose="020B0502020104020203" pitchFamily="34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sz="2800" dirty="0">
                <a:latin typeface="Gill Sans MT" panose="020B0502020104020203" pitchFamily="34" charset="0"/>
              </a:rPr>
              <a:t>基于压缩有限状态机的加速约束解码模块</a:t>
            </a:r>
            <a:endParaRPr lang="en-US" altLang="zh-CN" sz="2800" dirty="0">
              <a:latin typeface="Gill Sans MT" panose="020B0502020104020203" pitchFamily="34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sz="2800" dirty="0">
                <a:latin typeface="Gill Sans MT" panose="020B0502020104020203" pitchFamily="34" charset="0"/>
              </a:rPr>
              <a:t>基于</a:t>
            </a:r>
            <a:r>
              <a:rPr lang="en-US" altLang="zh-CN" sz="2800" dirty="0">
                <a:latin typeface="Gill Sans MT" panose="020B0502020104020203" pitchFamily="34" charset="0"/>
              </a:rPr>
              <a:t> API </a:t>
            </a:r>
            <a:r>
              <a:rPr sz="2800" dirty="0">
                <a:latin typeface="Gill Sans MT" panose="020B0502020104020203" pitchFamily="34" charset="0"/>
              </a:rPr>
              <a:t>预测执行的</a:t>
            </a:r>
            <a:r>
              <a:rPr lang="en-US" altLang="zh-CN" sz="2800" dirty="0">
                <a:latin typeface="Gill Sans MT" panose="020B0502020104020203" pitchFamily="34" charset="0"/>
              </a:rPr>
              <a:t> API </a:t>
            </a:r>
            <a:r>
              <a:rPr sz="2800" dirty="0">
                <a:latin typeface="Gill Sans MT" panose="020B0502020104020203" pitchFamily="34" charset="0"/>
              </a:rPr>
              <a:t>调用成本减少模块</a:t>
            </a:r>
            <a:endParaRPr sz="2800" dirty="0">
              <a:latin typeface="Gill Sans MT" panose="020B05020201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zh-CN" sz="8800" dirty="0"/>
              <a:t>1.</a:t>
            </a:r>
            <a:r>
              <a:rPr lang="zh-CN" altLang="en-US" sz="8800" dirty="0"/>
              <a:t> </a:t>
            </a:r>
            <a:r>
              <a:rPr lang="en-US" altLang="zh-CN" sz="8800" dirty="0"/>
              <a:t>SGlang </a:t>
            </a:r>
            <a:r>
              <a:rPr sz="8800" dirty="0"/>
              <a:t>整体架构</a:t>
            </a:r>
            <a:endParaRPr sz="8800" dirty="0"/>
          </a:p>
          <a:p>
            <a:r>
              <a:rPr sz="5400" dirty="0"/>
              <a:t>前端</a:t>
            </a:r>
            <a:r>
              <a:rPr lang="en-US" altLang="zh-CN" sz="5400" dirty="0"/>
              <a:t>+</a:t>
            </a:r>
            <a:r>
              <a:rPr sz="5400" dirty="0"/>
              <a:t>后端</a:t>
            </a:r>
            <a:endParaRPr lang="zh-CN" altLang="en-US" sz="5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/>
          <p:nvPr>
            <p:ph sz="half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标题 4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SGLang </a:t>
            </a:r>
            <a:r>
              <a:t>前端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sz="8800" dirty="0"/>
              <a:t>2.</a:t>
            </a:r>
            <a:r>
              <a:rPr lang="zh-CN" altLang="en-US" sz="8800" dirty="0"/>
              <a:t> </a:t>
            </a:r>
            <a:r>
              <a:rPr lang="en-US" altLang="zh-CN" sz="8800" dirty="0"/>
              <a:t>RadixAttention</a:t>
            </a:r>
            <a:endParaRPr lang="en-US" altLang="zh-CN" sz="8000" dirty="0"/>
          </a:p>
          <a:p>
            <a:r>
              <a:rPr lang="zh-CN" altLang="en-US" sz="5400" dirty="0"/>
              <a:t>复用</a:t>
            </a:r>
            <a:r>
              <a:rPr lang="en-US" altLang="zh-CN" sz="5400" dirty="0"/>
              <a:t>KV Cache</a:t>
            </a:r>
            <a:endParaRPr lang="en-US" altLang="zh-CN" sz="5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79285" y="1419860"/>
            <a:ext cx="4939665" cy="5003800"/>
          </a:xfrm>
          <a:prstGeom prst="rect">
            <a:avLst/>
          </a:prstGeom>
        </p:spPr>
      </p:pic>
      <p:sp>
        <p:nvSpPr>
          <p:cNvPr id="2" name="内容占位符 1"/>
          <p:cNvSpPr/>
          <p:nvPr>
            <p:ph sz="half"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在介绍</a:t>
            </a:r>
            <a:r>
              <a:rPr lang="en-US" altLang="zh-CN"/>
              <a:t> RadixAttention </a:t>
            </a:r>
            <a:r>
              <a:t>之前，我们需要先知道什么是</a:t>
            </a:r>
            <a:r>
              <a:rPr lang="en-US" altLang="zh-CN"/>
              <a:t> Radix Tree</a:t>
            </a:r>
            <a:r>
              <a:t>。</a:t>
            </a:r>
          </a:p>
          <a:p>
            <a:pPr marL="0" indent="0">
              <a:buNone/>
            </a:pPr>
            <a:r>
              <a:t>实际上，</a:t>
            </a:r>
            <a:r>
              <a:rPr lang="en-US" altLang="zh-CN"/>
              <a:t>Trie</a:t>
            </a:r>
            <a:r>
              <a:t>（字典树）是一种特殊的</a:t>
            </a:r>
            <a:r>
              <a:rPr lang="en-US" altLang="zh-CN"/>
              <a:t> Radix Tree</a:t>
            </a:r>
            <a:r>
              <a:t>，我们可以</a:t>
            </a:r>
          </a:p>
          <a:p>
            <a:pPr marL="0" indent="0">
              <a:buNone/>
            </a:pPr>
            <a:r>
              <a:t>透过它来理解其压缩的基本思想。</a:t>
            </a:r>
          </a:p>
          <a:p>
            <a:pPr marL="0" indent="0">
              <a:buNone/>
            </a:pPr>
          </a:p>
          <a:p>
            <a:pPr marL="0" indent="0">
              <a:buNone/>
            </a:pPr>
            <a:r>
              <a:t>如右图所示，我们可以看出，在</a:t>
            </a:r>
            <a:r>
              <a:rPr lang="en-US" altLang="zh-CN"/>
              <a:t> </a:t>
            </a:r>
            <a:r>
              <a:rPr lang="en-US" altLang="zh-CN">
                <a:sym typeface="+mn-ea"/>
              </a:rPr>
              <a:t>Trie </a:t>
            </a:r>
            <a:r>
              <a:rPr>
                <a:sym typeface="+mn-ea"/>
              </a:rPr>
              <a:t>中，</a:t>
            </a:r>
            <a:r>
              <a:t>不同的串之</a:t>
            </a:r>
          </a:p>
          <a:p>
            <a:pPr marL="0" indent="0">
              <a:buNone/>
            </a:pPr>
            <a:r>
              <a:t>间的公共前缀越多，我们通过压缩节省的资源也就越多，</a:t>
            </a:r>
          </a:p>
          <a:p>
            <a:pPr marL="0" indent="0">
              <a:buNone/>
            </a:pPr>
            <a:r>
              <a:t>而且查询的时候并不会比哈希表慢。</a:t>
            </a:r>
          </a:p>
          <a:p>
            <a:pPr marL="0" indent="0">
              <a:buNone/>
            </a:pPr>
          </a:p>
        </p:txBody>
      </p:sp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RadixTree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graph"/>
          <p:cNvPicPr>
            <a:picLocks noChangeAspect="1"/>
          </p:cNvPicPr>
          <p:nvPr/>
        </p:nvPicPr>
        <p:blipFill>
          <a:blip r:embed="rId1"/>
          <a:srcRect l="30509" t="31537" r="31704" b="34981"/>
          <a:stretch>
            <a:fillRect/>
          </a:stretch>
        </p:blipFill>
        <p:spPr>
          <a:xfrm>
            <a:off x="2214245" y="3964940"/>
            <a:ext cx="2591435" cy="2296160"/>
          </a:xfrm>
          <a:prstGeom prst="rect">
            <a:avLst/>
          </a:prstGeom>
        </p:spPr>
      </p:pic>
      <p:sp>
        <p:nvSpPr>
          <p:cNvPr id="2" name="内容占位符 1"/>
          <p:cNvSpPr/>
          <p:nvPr>
            <p:ph sz="half"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</a:t>
            </a:r>
            <a:r>
              <a:t>相较于通常的</a:t>
            </a:r>
            <a:r>
              <a:rPr lang="en-US" altLang="zh-CN"/>
              <a:t> Trie</a:t>
            </a:r>
            <a:r>
              <a:t>，</a:t>
            </a:r>
            <a:r>
              <a:rPr lang="en-US" altLang="zh-CN"/>
              <a:t>Radix Tree </a:t>
            </a:r>
            <a:r>
              <a:t>的最大特点就是，</a:t>
            </a:r>
            <a:r>
              <a:rPr lang="zh-CN" altLang="en-US"/>
              <a:t>它的</a:t>
            </a:r>
            <a:r>
              <a:rPr lang="en-US" altLang="zh-CN"/>
              <a:t>node</a:t>
            </a:r>
            <a:r>
              <a:rPr lang="zh-CN" altLang="en-US"/>
              <a:t>，不仅可以是一个单独的元素，也可以是一个变长的序列。具体体现在，在必要的时候，一个已经在</a:t>
            </a:r>
            <a:r>
              <a:rPr lang="en-US" altLang="zh-CN"/>
              <a:t>Tree</a:t>
            </a:r>
            <a:r>
              <a:rPr lang="zh-CN" altLang="en-US"/>
              <a:t>中的大</a:t>
            </a:r>
            <a:r>
              <a:rPr lang="en-US" altLang="zh-CN"/>
              <a:t>node</a:t>
            </a:r>
            <a:r>
              <a:rPr lang="zh-CN" altLang="en-US"/>
              <a:t>可以动态地分裂成小</a:t>
            </a:r>
            <a:r>
              <a:rPr lang="en-US" altLang="zh-CN"/>
              <a:t>node</a:t>
            </a:r>
            <a:r>
              <a:rPr lang="zh-CN" altLang="en-US"/>
              <a:t>，以满足动态</a:t>
            </a:r>
            <a:r>
              <a:rPr lang="en-US" altLang="zh-CN"/>
              <a:t>shared prefix</a:t>
            </a:r>
            <a:r>
              <a:rPr lang="zh-CN" altLang="en-US"/>
              <a:t>的需求。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假如我们现在有</a:t>
            </a:r>
            <a:r>
              <a:rPr lang="en-US" altLang="zh-CN"/>
              <a:t> abcde </a:t>
            </a:r>
            <a:r>
              <a:t>和</a:t>
            </a:r>
            <a:r>
              <a:rPr lang="en-US" altLang="zh-CN"/>
              <a:t> abcba </a:t>
            </a:r>
            <a:r>
              <a:t>两个串，当我们往其中假如一个串</a:t>
            </a:r>
            <a:r>
              <a:rPr lang="en-US" altLang="zh-CN"/>
              <a:t> abxyz </a:t>
            </a:r>
            <a:r>
              <a:t>的时候，</a:t>
            </a:r>
            <a:r>
              <a:rPr lang="en-US" altLang="zh-CN"/>
              <a:t>Raid Tree </a:t>
            </a:r>
            <a:r>
              <a:t>的变化如下图所示：</a:t>
            </a:r>
            <a:endParaRPr lang="zh-CN" altLang="en-US"/>
          </a:p>
          <a:p>
            <a:pPr marL="0" indent="0">
              <a:buNone/>
            </a:pPr>
          </a:p>
        </p:txBody>
      </p:sp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r>
              <a:rPr lang="en-US" altLang="zh-CN"/>
              <a:t>RadixTree</a:t>
            </a:r>
            <a:endParaRPr lang="en-US" altLang="zh-CN"/>
          </a:p>
        </p:txBody>
      </p:sp>
      <p:pic>
        <p:nvPicPr>
          <p:cNvPr id="8" name="图片 7" descr="graph (1)"/>
          <p:cNvPicPr>
            <a:picLocks noChangeAspect="1"/>
          </p:cNvPicPr>
          <p:nvPr/>
        </p:nvPicPr>
        <p:blipFill>
          <a:blip r:embed="rId2"/>
          <a:srcRect l="30731" t="27880" r="32352" b="31870"/>
          <a:stretch>
            <a:fillRect/>
          </a:stretch>
        </p:blipFill>
        <p:spPr>
          <a:xfrm>
            <a:off x="6594475" y="3733165"/>
            <a:ext cx="2531745" cy="2760345"/>
          </a:xfrm>
          <a:prstGeom prst="rect">
            <a:avLst/>
          </a:prstGeom>
        </p:spPr>
      </p:pic>
      <p:cxnSp>
        <p:nvCxnSpPr>
          <p:cNvPr id="9" name="直接箭头连接符 8"/>
          <p:cNvCxnSpPr>
            <a:stCxn id="6" idx="3"/>
            <a:endCxn id="8" idx="1"/>
          </p:cNvCxnSpPr>
          <p:nvPr/>
        </p:nvCxnSpPr>
        <p:spPr>
          <a:xfrm>
            <a:off x="4805680" y="5113020"/>
            <a:ext cx="1788795" cy="635"/>
          </a:xfrm>
          <a:prstGeom prst="straightConnector1">
            <a:avLst/>
          </a:prstGeom>
          <a:ln>
            <a:solidFill>
              <a:srgbClr val="1D1D1A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zh-CN" sz="8800" dirty="0"/>
              <a:t>3.</a:t>
            </a:r>
            <a:r>
              <a:rPr lang="zh-CN" altLang="en-US" sz="8800" dirty="0"/>
              <a:t> 压缩有限状态机</a:t>
            </a:r>
            <a:endParaRPr lang="en-US" altLang="zh-CN" sz="8800" dirty="0"/>
          </a:p>
          <a:p>
            <a:r>
              <a:rPr sz="5400" dirty="0">
                <a:latin typeface="微软雅黑" panose="020B0503020204020204" pitchFamily="34" charset="-122"/>
              </a:rPr>
              <a:t>加速约束解码</a:t>
            </a:r>
            <a:endParaRPr altLang="en-GB" sz="5400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721</Words>
  <Application>WPS 演示</Application>
  <PresentationFormat>自定义</PresentationFormat>
  <Paragraphs>53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15</vt:i4>
      </vt:variant>
    </vt:vector>
  </HeadingPairs>
  <TitlesOfParts>
    <vt:vector size="39" baseType="lpstr">
      <vt:lpstr>Arial</vt:lpstr>
      <vt:lpstr>宋体</vt:lpstr>
      <vt:lpstr>Wingdings</vt:lpstr>
      <vt:lpstr>微软雅黑</vt:lpstr>
      <vt:lpstr>Futura Medium</vt:lpstr>
      <vt:lpstr>Segoe Print</vt:lpstr>
      <vt:lpstr>华文细黑</vt:lpstr>
      <vt:lpstr>FrutigerNext LT Medium</vt:lpstr>
      <vt:lpstr>Gill Sans MT</vt:lpstr>
      <vt:lpstr>ACGN-MiaoGB-Flash</vt:lpstr>
      <vt:lpstr>MS PGothic</vt:lpstr>
      <vt:lpstr>Calibri</vt:lpstr>
      <vt:lpstr>黑体</vt:lpstr>
      <vt:lpstr>Huawei Sans</vt:lpstr>
      <vt:lpstr>DejaVu Math TeX Gyre</vt:lpstr>
      <vt:lpstr>Arial Unicode MS</vt:lpstr>
      <vt:lpstr>等线</vt:lpstr>
      <vt:lpstr>封面页_图片版 </vt:lpstr>
      <vt:lpstr>1_内容Copytext </vt:lpstr>
      <vt:lpstr>5_内容Copytext </vt:lpstr>
      <vt:lpstr>4_内容Copytext </vt:lpstr>
      <vt:lpstr>code01</vt:lpstr>
      <vt:lpstr>1_code01</vt:lpstr>
      <vt:lpstr>结束页</vt:lpstr>
      <vt:lpstr>PowerPoint 演示文稿</vt:lpstr>
      <vt:lpstr>Question</vt:lpstr>
      <vt:lpstr>本节内容</vt:lpstr>
      <vt:lpstr>PowerPoint 演示文稿</vt:lpstr>
      <vt:lpstr>SGLang 前端</vt:lpstr>
      <vt:lpstr>PowerPoint 演示文稿</vt:lpstr>
      <vt:lpstr>PowerPoint 演示文稿</vt:lpstr>
      <vt:lpstr>RadixTree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Summary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算吧啦</cp:lastModifiedBy>
  <cp:revision>9679</cp:revision>
  <cp:lastPrinted>2023-09-08T09:14:00Z</cp:lastPrinted>
  <dcterms:created xsi:type="dcterms:W3CDTF">2020-08-28T08:44:00Z</dcterms:created>
  <dcterms:modified xsi:type="dcterms:W3CDTF">2025-06-22T10:06:24Z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  <property fmtid="{D5CDD505-2E9C-101B-9397-08002B2CF9AE}" pid="9" name="ICV">
    <vt:lpwstr>6D963FEE15314AF0A42E4F9569E8D5EA_13</vt:lpwstr>
  </property>
  <property fmtid="{D5CDD505-2E9C-101B-9397-08002B2CF9AE}" pid="10" name="KSOProductBuildVer">
    <vt:lpwstr>2052-12.1.0.21541</vt:lpwstr>
  </property>
</Properties>
</file>

<file path=docProps/thumbnail.jpeg>
</file>